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CertTracker has grown from SSL monitoring into a full certificate lifecycle platform: monitor anything, harden it, and automate issuance/renewal/deployment.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Downtime is expensive and cert outages are common even at the biggest companies. Manual tracking is the root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wedge: infra certs that HTTPS-only scanners miss. If any of these expire, the network breaks — and no one is watching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halves of one platform. The left is classic monitoring; the right — CLM — is the differentiator and the upsell.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breadth. CLM (green) is the newest and biggest — call it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flagship. Any CA to any device, hands-off, proven: 3/3 CAs and 14/14 deploy adaptors live in production with zero failures.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Monitoring is instant value; automation is the switch that makes it self-driving.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Corrected ladder. Business is $129.99 (not $49). CLM is a per-cert add-on: $10/cert, 2 pooled locations, $1.50 extra. Your own 12-cert/34-location footprint = $135/mo.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Reseller/MSP motion drives distribution.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Close: free to start, automation when ready.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594360"/>
            <a:ext cx="1554480" cy="1554480"/>
          </a:xfrm>
          <a:prstGeom prst="ellipse">
            <a:avLst/>
          </a:prstGeom>
          <a:solidFill>
            <a:srgbClr val="222D3E"/>
          </a:solidFill>
          <a:ln/>
        </p:spPr>
      </p:sp>
      <p:pic>
        <p:nvPicPr>
          <p:cNvPr id="3" name="Image 0" descr="icons/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81921" y="920801"/>
            <a:ext cx="901598" cy="9015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37160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CertTracker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658368" y="246888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 Monitoring &amp; Lifecycle Automation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658368" y="3200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first expiry alert to hands-off auto-renewal — never let a certificate take you offline.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85800" y="3977640"/>
            <a:ext cx="10789920" cy="0"/>
          </a:xfrm>
          <a:prstGeom prst="line">
            <a:avLst/>
          </a:prstGeom>
          <a:noFill/>
          <a:ln w="25400">
            <a:solidFill>
              <a:srgbClr val="0D948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41605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</a:t>
            </a:r>
            <a:pPr indent="0" marL="0">
              <a:buNone/>
            </a:pPr>
            <a:r>
              <a:rPr lang="en-US" sz="17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</a:t>
            </a:r>
            <a:pPr indent="0" marL="0">
              <a:buNone/>
            </a:pPr>
            <a:r>
              <a:rPr lang="en-US" sz="17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</a:t>
            </a:r>
            <a:pPr indent="0" marL="0">
              <a:buNone/>
            </a:pPr>
            <a:r>
              <a:rPr lang="en-US" sz="17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7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</a:t>
            </a:r>
            <a:pPr indent="0" marL="0">
              <a:buNone/>
            </a:pPr>
            <a:r>
              <a:rPr lang="en-US" sz="17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7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58368" y="61264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certtracker.12squared.com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a Missed Expiration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expired certificate can take your whole operation offline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4206240" cy="3566160"/>
          </a:xfrm>
          <a:prstGeom prst="roundRect">
            <a:avLst>
              <a:gd name="adj" fmla="val 3077"/>
            </a:avLst>
          </a:prstGeom>
          <a:solidFill>
            <a:srgbClr val="1E293B"/>
          </a:solidFill>
          <a:ln w="12700">
            <a:solidFill>
              <a:srgbClr val="EF4444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40280"/>
            <a:ext cx="914400" cy="914400"/>
          </a:xfrm>
          <a:prstGeom prst="ellipse">
            <a:avLst/>
          </a:prstGeom>
          <a:solidFill>
            <a:srgbClr val="EF4444"/>
          </a:solidFill>
          <a:ln/>
        </p:spPr>
      </p:sp>
      <p:pic>
        <p:nvPicPr>
          <p:cNvPr id="6" name="Image 0" descr="icons/ale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6424" y="2432304"/>
            <a:ext cx="530352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24612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$5,600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822960" y="4069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minute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14400" y="452628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Industry-cited average cost of unplanned downtime. A single lapsed renewal can trigger it.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120640" y="1828800"/>
            <a:ext cx="6400800" cy="3566160"/>
          </a:xfrm>
          <a:prstGeom prst="roundRect">
            <a:avLst>
              <a:gd name="adj" fmla="val 3077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5440680" y="205740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happens to everyone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5486400" y="2660904"/>
            <a:ext cx="146304" cy="146304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3" name="Text 10"/>
          <p:cNvSpPr/>
          <p:nvPr/>
        </p:nvSpPr>
        <p:spPr>
          <a:xfrm>
            <a:off x="5806440" y="2551176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 — Ericsson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806440" y="2862072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expired cert took O2, SoftBank and other carriers offline for millions of users for hours.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0" y="3593592"/>
            <a:ext cx="146304" cy="146304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6" name="Text 13"/>
          <p:cNvSpPr/>
          <p:nvPr/>
        </p:nvSpPr>
        <p:spPr>
          <a:xfrm>
            <a:off x="5806440" y="3483864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Microsoft, LinkedIn, Spotify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806440" y="379476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have had customer-facing outages traced to a single missed certificate renewal.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486400" y="4526280"/>
            <a:ext cx="146304" cy="146304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9" name="Text 16"/>
          <p:cNvSpPr/>
          <p:nvPr/>
        </p:nvSpPr>
        <p:spPr>
          <a:xfrm>
            <a:off x="5806440" y="4416552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Spreadsheets don't scale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806440" y="4727448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 reminders and manual tracking break the moment your cert count grows.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Certificates other tools can't see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CertTracker speaks each protocol — not just a plain HTTPS probe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40156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77824" y="1837944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6" name="Image 0" descr="icons/wif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81" y="1976201"/>
            <a:ext cx="381853" cy="38185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2560320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— CAPWAP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8680" y="2898648"/>
            <a:ext cx="294436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Cisco 9800 controller cert on the CAPWAP channel. Expires and access points can't rejoin — Wi-Fi goes down.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61688" y="1600200"/>
            <a:ext cx="340156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99432" y="1837944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1" name="Image 1" descr="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689" y="1976201"/>
            <a:ext cx="381853" cy="38185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0288" y="2560320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access — 802.1X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590288" y="2898648"/>
            <a:ext cx="294436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EAP / RADIUS cert (NPS, Cisco ISE, FreeRADIUS). Expires and 802.1X Wi-Fi and wired logins break.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083296" y="1600200"/>
            <a:ext cx="340156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21040" y="1837944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6" name="Image 2" descr="icons/ma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297" y="1976201"/>
            <a:ext cx="381853" cy="38185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11896" y="2560320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— STARTTLS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311896" y="2898648"/>
            <a:ext cx="294436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SMTP, IMAP and POP3 certs hiding behind a plaintext greeting — caught by speaking the protocol, not just probing the port.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40080" y="3959352"/>
            <a:ext cx="340156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77824" y="4197096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21" name="Image 3" descr="icons/databas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81" y="4335353"/>
            <a:ext cx="381853" cy="38185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68680" y="4919472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Databases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868680" y="5257800"/>
            <a:ext cx="294436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PostgreSQL, MySQL / MariaDB and SQL Server — each engine's own TLS cert, through its own negotiation.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361688" y="3959352"/>
            <a:ext cx="340156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99432" y="4197096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26" name="Image 4" descr="icons/fold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689" y="4335353"/>
            <a:ext cx="381853" cy="381853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590288" y="4919472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Directory — LDAP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4590288" y="5257800"/>
            <a:ext cx="294436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StartTLS on 389 — the certificate your directory presents when a client upgrades the connection.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8083296" y="3959352"/>
            <a:ext cx="340156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21040" y="4197096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31" name="Image 5" descr="icons/glob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297" y="4335353"/>
            <a:ext cx="381853" cy="381853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311896" y="4919472"/>
            <a:ext cx="29443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&amp; direct TLS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8311896" y="5257800"/>
            <a:ext cx="294436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and any implicit-TLS listener — SMTPS, IMAPS, LDAPS, APIs, load balancers, custom admin consoles.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2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platform: see everything, automate the lifecycle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keeps you ahead of every expiry. CLM removes the manual work entirely.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5349240" cy="4480560"/>
          </a:xfrm>
          <a:prstGeom prst="roundRect">
            <a:avLst>
              <a:gd name="adj" fmla="val 2041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7260" y="2034540"/>
            <a:ext cx="777240" cy="777240"/>
          </a:xfrm>
          <a:prstGeom prst="ellipse">
            <a:avLst/>
          </a:prstGeom>
          <a:solidFill>
            <a:srgbClr val="14B8A6"/>
          </a:solidFill>
          <a:ln/>
        </p:spPr>
      </p:sp>
      <p:pic>
        <p:nvPicPr>
          <p:cNvPr id="6" name="Image 0" descr="icons/moni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480" y="2197760"/>
            <a:ext cx="450799" cy="45079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2084832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everything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51560" y="2971800"/>
            <a:ext cx="45720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any host &amp; port — 5-minute to daily polling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Expiry alerts at 60 / 30 / 14 / 7 days, plus instant change detection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hardening advisories: weak ciphers, old protocols, HSTS, OCSP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dashboards, availability history and per-host change logs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263640" y="1691640"/>
            <a:ext cx="5349240" cy="4480560"/>
          </a:xfrm>
          <a:prstGeom prst="roundRect">
            <a:avLst>
              <a:gd name="adj" fmla="val 2041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60820" y="2034540"/>
            <a:ext cx="777240" cy="77724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1" name="Image 1" descr="icons/refres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040" y="2197760"/>
            <a:ext cx="450799" cy="45079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43800" y="2084832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everything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6675120" y="2971800"/>
            <a:ext cx="45720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Issue, renew and deploy certs from any CA — hands-off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Auto-renewal fires ~30 days early; no missed renewals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to 14 platforms — web servers, firewalls, Cisco, iDRAC, NPS…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windows keep deploys inside approved change times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your team needs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tool for the whole certificate lifecycle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77824" y="1773936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6" name="Image 0" descr="icons/moni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400" y="1904512"/>
            <a:ext cx="360639" cy="36063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41248" y="2468880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Dashboard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41248" y="2798064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cert status, TLS grade, availability % and days-to-expiry across every host.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438144" y="1554480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75888" y="1773936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1" name="Image 1" descr="icons/bel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464" y="1904512"/>
            <a:ext cx="360639" cy="36063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39312" y="2468880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Alerts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639312" y="2798064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lead times; alert-only recipients for ops teams who need notice, not logins.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36208" y="1554480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73952" y="1773936"/>
            <a:ext cx="621792" cy="621792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6" name="Image 2" descr="icons/refres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528" y="1904512"/>
            <a:ext cx="360639" cy="36063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37376" y="2468880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Lifecycle (CLM)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437376" y="2798064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issuance, renewal and deployment from any CA to your devices — hands-off.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034272" y="1554480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272016" y="1773936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21" name="Image 3" descr="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2592" y="1904512"/>
            <a:ext cx="360639" cy="36063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35440" y="2468880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Hardening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9235440" y="2798064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Advisories for weak ciphers, deprecated protocols, missing HSTS and OCSP stapling.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640080" y="4096512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77824" y="4315968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26" name="Image 4" descr="icons/glob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400" y="4446544"/>
            <a:ext cx="360639" cy="36063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41248" y="5010912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Monitoring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841248" y="5340096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domain registration and DNS health alongside your certificates.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3438144" y="4096512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3675888" y="4315968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31" name="Image 5" descr="icons/search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6464" y="4446544"/>
            <a:ext cx="360639" cy="360639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3639312" y="5010912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Scanner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3639312" y="5340096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Sweep your network to find certificates and services you didn't know you had.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6236208" y="4096512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473952" y="4315968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36" name="Image 6" descr="icons/fil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528" y="4446544"/>
            <a:ext cx="360639" cy="360639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6437376" y="5010912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Scheduled Reports</a:t>
            </a:r>
            <a:endParaRPr lang="en-US" sz="1450" dirty="0"/>
          </a:p>
        </p:txBody>
      </p:sp>
      <p:sp>
        <p:nvSpPr>
          <p:cNvPr id="38" name="Text 29"/>
          <p:cNvSpPr/>
          <p:nvPr/>
        </p:nvSpPr>
        <p:spPr>
          <a:xfrm>
            <a:off x="6437376" y="5340096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Branded PDF reports of health, expirations and changes, delivered on your schedule.</a:t>
            </a:r>
            <a:endParaRPr lang="en-US" sz="1100" dirty="0"/>
          </a:p>
        </p:txBody>
      </p:sp>
      <p:sp>
        <p:nvSpPr>
          <p:cNvPr id="39" name="Shape 30"/>
          <p:cNvSpPr/>
          <p:nvPr/>
        </p:nvSpPr>
        <p:spPr>
          <a:xfrm>
            <a:off x="9034272" y="4096512"/>
            <a:ext cx="2578608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40" name="Shape 31"/>
          <p:cNvSpPr/>
          <p:nvPr/>
        </p:nvSpPr>
        <p:spPr>
          <a:xfrm>
            <a:off x="9272016" y="4315968"/>
            <a:ext cx="621792" cy="621792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41" name="Image 7" descr="icons/server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2592" y="4446544"/>
            <a:ext cx="360639" cy="360639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9235440" y="5010912"/>
            <a:ext cx="21762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Pollers</a:t>
            </a:r>
            <a:endParaRPr lang="en-US" sz="1450" dirty="0"/>
          </a:p>
        </p:txBody>
      </p:sp>
      <p:sp>
        <p:nvSpPr>
          <p:cNvPr id="43" name="Text 33"/>
          <p:cNvSpPr/>
          <p:nvPr/>
        </p:nvSpPr>
        <p:spPr>
          <a:xfrm>
            <a:off x="9235440" y="5340096"/>
            <a:ext cx="21762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your own on-box poller for internal hosts behind the firewall.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2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 Lifecycle Automation (CLM)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CA in, any device out — issue, renew and deploy without touching a thing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566160" cy="2331720"/>
          </a:xfrm>
          <a:prstGeom prst="roundRect">
            <a:avLst>
              <a:gd name="adj" fmla="val 3922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011680" y="2103120"/>
            <a:ext cx="822960" cy="82296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6" name="Image 0" descr="icons/aw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4502" y="2275942"/>
            <a:ext cx="477317" cy="4773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30175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CA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68680" y="3401568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Encrypt (ACME)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AD CS (SCEP / CES)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160520" y="2697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4617720" y="1874520"/>
            <a:ext cx="3566160" cy="2331720"/>
          </a:xfrm>
          <a:prstGeom prst="roundRect">
            <a:avLst>
              <a:gd name="adj" fmla="val 3922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989320" y="2103120"/>
            <a:ext cx="822960" cy="82296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2" name="Image 1" descr="icons/refres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142" y="2275942"/>
            <a:ext cx="477317" cy="47731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17720" y="30175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CertTracker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4846320" y="3401568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· auto-renew ~30d early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your maintenance windows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8138160" y="2697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6" name="Shape 12"/>
          <p:cNvSpPr/>
          <p:nvPr/>
        </p:nvSpPr>
        <p:spPr>
          <a:xfrm>
            <a:off x="8595360" y="1874520"/>
            <a:ext cx="3566160" cy="2331720"/>
          </a:xfrm>
          <a:prstGeom prst="roundRect">
            <a:avLst>
              <a:gd name="adj" fmla="val 3922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966960" y="2103120"/>
            <a:ext cx="822960" cy="82296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8" name="Image 2" descr="icons/deplo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782" y="2275942"/>
            <a:ext cx="477317" cy="47731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595360" y="30175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Deploy Targets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8823960" y="3401568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nginx, Apache, IIS, pfSense, TrueNAS,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 9800 / IOS / CIMC, iDRAC, NPS…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40080" y="4617720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222D3E"/>
          </a:solidFill>
          <a:ln/>
        </p:spPr>
      </p:sp>
      <p:sp>
        <p:nvSpPr>
          <p:cNvPr id="22" name="Text 17"/>
          <p:cNvSpPr/>
          <p:nvPr/>
        </p:nvSpPr>
        <p:spPr>
          <a:xfrm>
            <a:off x="6400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2600" dirty="0"/>
          </a:p>
        </p:txBody>
      </p:sp>
      <p:sp>
        <p:nvSpPr>
          <p:cNvPr id="23" name="Text 18"/>
          <p:cNvSpPr/>
          <p:nvPr/>
        </p:nvSpPr>
        <p:spPr>
          <a:xfrm>
            <a:off x="777240" y="5321808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 authorities proven live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3383280" y="4617720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222D3E"/>
          </a:solidFill>
          <a:ln/>
        </p:spPr>
      </p:sp>
      <p:sp>
        <p:nvSpPr>
          <p:cNvPr id="25" name="Text 20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14</a:t>
            </a:r>
            <a:endParaRPr lang="en-US" sz="2600" dirty="0"/>
          </a:p>
        </p:txBody>
      </p:sp>
      <p:sp>
        <p:nvSpPr>
          <p:cNvPr id="26" name="Text 21"/>
          <p:cNvSpPr/>
          <p:nvPr/>
        </p:nvSpPr>
        <p:spPr>
          <a:xfrm>
            <a:off x="3520440" y="5321808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adaptors proven in production</a:t>
            </a:r>
            <a:endParaRPr lang="en-US" sz="1150" dirty="0"/>
          </a:p>
        </p:txBody>
      </p:sp>
      <p:sp>
        <p:nvSpPr>
          <p:cNvPr id="27" name="Shape 22"/>
          <p:cNvSpPr/>
          <p:nvPr/>
        </p:nvSpPr>
        <p:spPr>
          <a:xfrm>
            <a:off x="6126480" y="4617720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222D3E"/>
          </a:solidFill>
          <a:ln/>
        </p:spPr>
      </p:sp>
      <p:sp>
        <p:nvSpPr>
          <p:cNvPr id="28" name="Text 23"/>
          <p:cNvSpPr/>
          <p:nvPr/>
        </p:nvSpPr>
        <p:spPr>
          <a:xfrm>
            <a:off x="61264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 days</a:t>
            </a:r>
            <a:endParaRPr lang="en-US" sz="2600" dirty="0"/>
          </a:p>
        </p:txBody>
      </p:sp>
      <p:sp>
        <p:nvSpPr>
          <p:cNvPr id="29" name="Text 24"/>
          <p:cNvSpPr/>
          <p:nvPr/>
        </p:nvSpPr>
        <p:spPr>
          <a:xfrm>
            <a:off x="6263640" y="5321808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Auto-renew lead — no missed renewals</a:t>
            </a:r>
            <a:endParaRPr lang="en-US" sz="1150" dirty="0"/>
          </a:p>
        </p:txBody>
      </p:sp>
      <p:sp>
        <p:nvSpPr>
          <p:cNvPr id="30" name="Shape 25"/>
          <p:cNvSpPr/>
          <p:nvPr/>
        </p:nvSpPr>
        <p:spPr>
          <a:xfrm>
            <a:off x="8869680" y="4617720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222D3E"/>
          </a:solidFill>
          <a:ln/>
        </p:spPr>
      </p:sp>
      <p:sp>
        <p:nvSpPr>
          <p:cNvPr id="31" name="Text 26"/>
          <p:cNvSpPr/>
          <p:nvPr/>
        </p:nvSpPr>
        <p:spPr>
          <a:xfrm>
            <a:off x="88696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600" dirty="0"/>
          </a:p>
        </p:txBody>
      </p:sp>
      <p:sp>
        <p:nvSpPr>
          <p:cNvPr id="32" name="Text 27"/>
          <p:cNvSpPr/>
          <p:nvPr/>
        </p:nvSpPr>
        <p:spPr>
          <a:xfrm>
            <a:off x="9006840" y="5321808"/>
            <a:ext cx="2286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deploys across managed certs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 to a self-driving certificate program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2578608" cy="283464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45336" y="2240280"/>
            <a:ext cx="768096" cy="7680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1545336" y="2240280"/>
            <a:ext cx="768096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22960" y="3200400"/>
            <a:ext cx="22128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monitors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3749040"/>
            <a:ext cx="21214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any hostname and port. Pick a polling interval from 5 minutes to daily.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200400" y="2423160"/>
            <a:ext cx="256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438144" y="1920240"/>
            <a:ext cx="2578608" cy="283464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2240280"/>
            <a:ext cx="768096" cy="7680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240280"/>
            <a:ext cx="768096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3621024" y="3200400"/>
            <a:ext cx="22128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alerted early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66744" y="3749040"/>
            <a:ext cx="21214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 expiry alerts and instant change detection — before anything breaks.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98464" y="2423160"/>
            <a:ext cx="256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36208" y="1920240"/>
            <a:ext cx="2578608" cy="283464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41464" y="2240280"/>
            <a:ext cx="768096" cy="76809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/>
          <p:nvPr/>
        </p:nvSpPr>
        <p:spPr>
          <a:xfrm>
            <a:off x="7141464" y="2240280"/>
            <a:ext cx="768096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6419088" y="3200400"/>
            <a:ext cx="22128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automation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64808" y="3749040"/>
            <a:ext cx="21214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a CA and deploy targets. CertTracker issues and renews on its own.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796528" y="2423160"/>
            <a:ext cx="256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034272" y="1920240"/>
            <a:ext cx="2578608" cy="283464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939528" y="2240280"/>
            <a:ext cx="768096" cy="768096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4" name="Text 22"/>
          <p:cNvSpPr/>
          <p:nvPr/>
        </p:nvSpPr>
        <p:spPr>
          <a:xfrm>
            <a:off x="9939528" y="2240280"/>
            <a:ext cx="768096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9217152" y="3200400"/>
            <a:ext cx="22128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hands-off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262872" y="3749040"/>
            <a:ext cx="21214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certs roll out to your devices inside your maintenance windows. Done.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&amp; pricing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free — scale as you grow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2084832" cy="3063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874520"/>
            <a:ext cx="20848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pPr algn="ctr" indent="0" marL="0">
              <a:buNone/>
            </a:pP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2971800"/>
            <a:ext cx="162763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monitors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Hourly polling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user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alerts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62072" y="1554480"/>
            <a:ext cx="2084832" cy="3063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862072" y="1874520"/>
            <a:ext cx="20848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862072" y="22860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$19.99</a:t>
            </a:r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136392" y="2971800"/>
            <a:ext cx="162763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monitors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Hourly polling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users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private poller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084064" y="1554480"/>
            <a:ext cx="2084832" cy="3063240"/>
          </a:xfrm>
          <a:prstGeom prst="roundRect">
            <a:avLst>
              <a:gd name="adj" fmla="val 3947"/>
            </a:avLst>
          </a:prstGeom>
          <a:solidFill>
            <a:srgbClr val="1E293B"/>
          </a:solidFill>
          <a:ln w="25400">
            <a:solidFill>
              <a:srgbClr val="0D9488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084064" y="1536192"/>
            <a:ext cx="2084832" cy="310896"/>
          </a:xfrm>
          <a:prstGeom prst="rect">
            <a:avLst/>
          </a:prstGeom>
          <a:solidFill>
            <a:srgbClr val="0D9488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POPULAR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084064" y="1874520"/>
            <a:ext cx="20848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084064" y="22860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$49.99</a:t>
            </a:r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358384" y="2971800"/>
            <a:ext cx="162763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monitors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5-min polling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users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private pollers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306056" y="1554480"/>
            <a:ext cx="2084832" cy="3063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306056" y="1874520"/>
            <a:ext cx="20848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306056" y="22860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$129.99</a:t>
            </a:r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/mo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7580376" y="2971800"/>
            <a:ext cx="162763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monitors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5-min polling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users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pollers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528048" y="1554480"/>
            <a:ext cx="2084832" cy="3063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9528048" y="1874520"/>
            <a:ext cx="20848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528048" y="22860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</a:t>
            </a:r>
            <a:pPr algn="ctr" indent="0" marL="0">
              <a:buNone/>
            </a:pP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9802368" y="2971800"/>
            <a:ext cx="162763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monitors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$0.62/monitor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</a:t>
            </a:r>
            <a:endParaRPr lang="en-US" sz="1150" dirty="0"/>
          </a:p>
          <a:p>
            <a:pPr algn="l" marL="152400" indent="-152400">
              <a:spcAft>
                <a:spcPts val="800"/>
              </a:spcAft>
              <a:buSzPct val="100000"/>
              <a:buChar char="✓"/>
            </a:pPr>
            <a:r>
              <a:rPr lang="en-US" sz="11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support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0080" y="4892040"/>
            <a:ext cx="10881360" cy="1234440"/>
          </a:xfrm>
          <a:prstGeom prst="roundRect">
            <a:avLst>
              <a:gd name="adj" fmla="val 7407"/>
            </a:avLst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937260" y="5116068"/>
            <a:ext cx="777240" cy="77724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27" name="Image 0" descr="icons/refres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480" y="5279288"/>
            <a:ext cx="450799" cy="450799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920240" y="50749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CLM add-on — Certificate Lifecycle Automation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920240" y="54406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automated issuance, renewal &amp; deployment to any paid plan.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7955280" y="5120640"/>
            <a:ext cx="3383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</a:t>
            </a:r>
            <a:pPr algn="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/managed cert/mo</a:t>
            </a:r>
            <a:pPr algn="r" indent="0" marL="0">
              <a:buNone/>
            </a:pPr>
            <a:endParaRPr lang="en-US" sz="24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deploy locations included · $1.50 each beyond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&amp; reseller program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recurring commission by bringing CertTracker to your customers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401568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952244" y="2217420"/>
            <a:ext cx="777240" cy="77724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6" name="Image 0" descr="icons/li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5464" y="2380640"/>
            <a:ext cx="450799" cy="45079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154680"/>
            <a:ext cx="30358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1 — Direct referrals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14400" y="3657600"/>
            <a:ext cx="285292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a share of monthly revenue for every company you refer — for the lifetime of their subscription.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61688" y="1920240"/>
            <a:ext cx="3401568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73852" y="2217420"/>
            <a:ext cx="777240" cy="77724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1" name="Image 1" descr="icons/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072" y="2380640"/>
            <a:ext cx="450799" cy="45079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44568" y="3154680"/>
            <a:ext cx="30358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2 — Extended network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636008" y="3657600"/>
            <a:ext cx="285292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an additional share when the companies you refer bring in referrals of their own.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083296" y="1920240"/>
            <a:ext cx="3401568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F172A">
                <a:alpha val="2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395460" y="2217420"/>
            <a:ext cx="777240" cy="777240"/>
          </a:xfrm>
          <a:prstGeom prst="ellipse">
            <a:avLst/>
          </a:prstGeom>
          <a:solidFill>
            <a:srgbClr val="0D9488"/>
          </a:solidFill>
          <a:ln/>
        </p:spPr>
      </p:sp>
      <p:pic>
        <p:nvPicPr>
          <p:cNvPr id="16" name="Image 2" descr="icons/aw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680" y="2380640"/>
            <a:ext cx="450799" cy="45079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66176" y="3154680"/>
            <a:ext cx="30358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MSPs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357616" y="3657600"/>
            <a:ext cx="285292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many client companies from one login, with per-client dashboards and billing.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55448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started today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658368" y="26060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plan available — no credit card required.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31546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monitoring in under 5 minutes. Turn on automation whenever you're ready.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58368" y="3931920"/>
            <a:ext cx="2743200" cy="777240"/>
          </a:xfrm>
          <a:prstGeom prst="roundRect">
            <a:avLst>
              <a:gd name="adj" fmla="val 9412"/>
            </a:avLst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393192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 Free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" y="5120640"/>
            <a:ext cx="10789920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5349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 </a:t>
            </a:r>
            <a:pPr indent="0" marL="0">
              <a:buNone/>
            </a:pPr>
            <a:r>
              <a:rPr lang="en-US" sz="15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certtracker.12squared.com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58368" y="5806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&amp; reseller  </a:t>
            </a:r>
            <a:pPr indent="0" marL="0">
              <a:buNone/>
            </a:pPr>
            <a:r>
              <a:rPr lang="en-US" sz="15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billing@12squared.com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12Squared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12Squared</dc:creator>
  <cp:lastModifiedBy>12Squared</cp:lastModifiedBy>
  <cp:revision>1</cp:revision>
  <dcterms:created xsi:type="dcterms:W3CDTF">2026-08-17T21:51:34Z</dcterms:created>
  <dcterms:modified xsi:type="dcterms:W3CDTF">2026-08-17T21:51:34Z</dcterms:modified>
</cp:coreProperties>
</file>